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7" r:id="rId2"/>
    <p:sldId id="281" r:id="rId3"/>
    <p:sldId id="305" r:id="rId4"/>
    <p:sldId id="307" r:id="rId5"/>
    <p:sldId id="308" r:id="rId6"/>
    <p:sldId id="310" r:id="rId7"/>
    <p:sldId id="309" r:id="rId8"/>
    <p:sldId id="311" r:id="rId9"/>
    <p:sldId id="312" r:id="rId10"/>
    <p:sldId id="315" r:id="rId11"/>
    <p:sldId id="325" r:id="rId12"/>
    <p:sldId id="304" r:id="rId13"/>
  </p:sldIdLst>
  <p:sldSz cx="9144000" cy="6858000" type="screen4x3"/>
  <p:notesSz cx="9388475" cy="7102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FF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91" autoAdjust="0"/>
    <p:restoredTop sz="92883" autoAdjust="0"/>
  </p:normalViewPr>
  <p:slideViewPr>
    <p:cSldViewPr>
      <p:cViewPr varScale="1">
        <p:scale>
          <a:sx n="67" d="100"/>
          <a:sy n="67" d="100"/>
        </p:scale>
        <p:origin x="153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68339" cy="3551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317963" y="0"/>
            <a:ext cx="4068339" cy="3551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3C21D1CD-093A-4318-A52E-36D4D25FE5BF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746119"/>
            <a:ext cx="4068339" cy="3551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317963" y="6746119"/>
            <a:ext cx="4068339" cy="3551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6B91107F-04B8-4471-9B7F-268F7EF893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2464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68339" cy="3551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317963" y="0"/>
            <a:ext cx="4068339" cy="3551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628A0477-A806-4CC4-B6C6-139E1EC4269C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19413" y="533400"/>
            <a:ext cx="3549650" cy="26622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8848" y="3373676"/>
            <a:ext cx="7510780" cy="3196114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746119"/>
            <a:ext cx="4068339" cy="3551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317963" y="6746119"/>
            <a:ext cx="4068339" cy="3551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0FD93F87-378A-4CAF-915F-D143B1D16E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39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74679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CE0D0CA-2582-46EA-8405-CF617AA3C5F9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4505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60" name="Rectangle 1027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2079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00A-FA9F-4846-8AA4-6A193B6CC203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D4632-3CAD-470F-A849-82EAE515A0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00A-FA9F-4846-8AA4-6A193B6CC203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D4632-3CAD-470F-A849-82EAE515A0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00A-FA9F-4846-8AA4-6A193B6CC203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D4632-3CAD-470F-A849-82EAE515A0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00A-FA9F-4846-8AA4-6A193B6CC203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D4632-3CAD-470F-A849-82EAE515A0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00A-FA9F-4846-8AA4-6A193B6CC203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D4632-3CAD-470F-A849-82EAE515A0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00A-FA9F-4846-8AA4-6A193B6CC203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D4632-3CAD-470F-A849-82EAE515A0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00A-FA9F-4846-8AA4-6A193B6CC203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D4632-3CAD-470F-A849-82EAE515A0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00A-FA9F-4846-8AA4-6A193B6CC203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D4632-3CAD-470F-A849-82EAE515A0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00A-FA9F-4846-8AA4-6A193B6CC203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D4632-3CAD-470F-A849-82EAE515A0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00A-FA9F-4846-8AA4-6A193B6CC203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D4632-3CAD-470F-A849-82EAE515A0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00A-FA9F-4846-8AA4-6A193B6CC203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D4632-3CAD-470F-A849-82EAE515A0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3A00A-FA9F-4846-8AA4-6A193B6CC203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D4632-3CAD-470F-A849-82EAE515A05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 txBox="1">
            <a:spLocks/>
          </p:cNvSpPr>
          <p:nvPr/>
        </p:nvSpPr>
        <p:spPr bwMode="auto">
          <a:xfrm>
            <a:off x="0" y="3071813"/>
            <a:ext cx="1071563" cy="1470025"/>
          </a:xfrm>
          <a:prstGeom prst="rect">
            <a:avLst/>
          </a:prstGeom>
          <a:solidFill>
            <a:srgbClr val="99336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en-MY" sz="44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 bwMode="auto">
          <a:xfrm>
            <a:off x="-4763" y="0"/>
            <a:ext cx="1071563" cy="6858000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MY" sz="44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Text Box 1"/>
          <p:cNvSpPr txBox="1">
            <a:spLocks noChangeArrowheads="1"/>
          </p:cNvSpPr>
          <p:nvPr/>
        </p:nvSpPr>
        <p:spPr bwMode="auto">
          <a:xfrm>
            <a:off x="1080337" y="3124200"/>
            <a:ext cx="8067674" cy="1470025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en-US" sz="3200" b="1">
                <a:solidFill>
                  <a:schemeClr val="bg1"/>
                </a:solidFill>
                <a:latin typeface="Times New Roman" pitchFamily="18" charset="0"/>
                <a:cs typeface="Times New Roman" panose="02020603050405020304" pitchFamily="18" charset="0"/>
              </a:rPr>
              <a:t>MODULE 1: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anose="02020603050405020304" pitchFamily="18" charset="0"/>
              </a:rPr>
              <a:t>HOW TO UPLOAD VIDEO IN YOUTUBE</a:t>
            </a:r>
          </a:p>
          <a:p>
            <a:pPr algn="ctr">
              <a:defRPr/>
            </a:pP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anose="02020603050405020304" pitchFamily="18" charset="0"/>
              </a:rPr>
              <a:t>VIA COMPUTER?</a:t>
            </a:r>
            <a:endParaRPr lang="en-MY" sz="3200" b="1" dirty="0">
              <a:solidFill>
                <a:schemeClr val="bg1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YouTube reveals new logo and app design | Design Wee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4960035"/>
            <a:ext cx="2855741" cy="141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97F3BD8-C68B-4DD1-B13C-3865E1D17C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518" y="350494"/>
            <a:ext cx="2001103" cy="259080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928688"/>
          </a:xfrm>
          <a:prstGeom prst="rect">
            <a:avLst/>
          </a:prstGeom>
          <a:solidFill>
            <a:srgbClr val="00B0F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/>
            <a:r>
              <a:rPr lang="en-US" sz="3200" b="1" dirty="0"/>
              <a:t>Using YouTube in Computer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1066800"/>
            <a:ext cx="9143999" cy="45719"/>
          </a:xfrm>
          <a:prstGeom prst="rect">
            <a:avLst/>
          </a:prstGeom>
          <a:gradFill rotWithShape="1">
            <a:gsLst>
              <a:gs pos="0">
                <a:srgbClr val="FF8080"/>
              </a:gs>
              <a:gs pos="50000">
                <a:srgbClr val="FFB3B3"/>
              </a:gs>
              <a:gs pos="100000">
                <a:srgbClr val="FFDADA"/>
              </a:gs>
            </a:gsLst>
            <a:lin ang="108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84187" y="2264652"/>
            <a:ext cx="74680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b="1" dirty="0"/>
              <a:t>Paste Link in Google Form.</a:t>
            </a:r>
            <a:r>
              <a:rPr lang="en-US" dirty="0"/>
              <a:t> </a:t>
            </a:r>
          </a:p>
          <a:p>
            <a:pPr fontAlgn="base"/>
            <a:endParaRPr lang="en-US" dirty="0"/>
          </a:p>
          <a:p>
            <a:pPr fontAlgn="base"/>
            <a:r>
              <a:rPr lang="en-US" dirty="0"/>
              <a:t>Once done copying the link, participant can paste the video link in the google form. Please don’t edit the link. Paste as YouTube generate.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2222" y="1580238"/>
            <a:ext cx="22647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3200" b="1" dirty="0">
                <a:solidFill>
                  <a:schemeClr val="tx2"/>
                </a:solidFill>
                <a:latin typeface="Lucida Handwriting" panose="03010101010101010101" pitchFamily="66" charset="0"/>
              </a:rPr>
              <a:t>STEP  9</a:t>
            </a:r>
          </a:p>
        </p:txBody>
      </p:sp>
      <p:sp>
        <p:nvSpPr>
          <p:cNvPr id="2" name="AutoShape 2" descr="blob:https://web.whatsapp.com/212681b3-ff87-4aa7-88df-6d1f82d0983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MY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BFF980F-593F-49E7-A395-E326FA7933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962" y="4055212"/>
            <a:ext cx="6696073" cy="2524125"/>
          </a:xfrm>
          <a:prstGeom prst="rect">
            <a:avLst/>
          </a:prstGeom>
        </p:spPr>
      </p:pic>
      <p:sp>
        <p:nvSpPr>
          <p:cNvPr id="8" name="Frame 7">
            <a:extLst>
              <a:ext uri="{FF2B5EF4-FFF2-40B4-BE49-F238E27FC236}">
                <a16:creationId xmlns:a16="http://schemas.microsoft.com/office/drawing/2014/main" id="{E500A4F6-18B4-4A69-BBEC-A8BC4F52F8C1}"/>
              </a:ext>
            </a:extLst>
          </p:cNvPr>
          <p:cNvSpPr/>
          <p:nvPr/>
        </p:nvSpPr>
        <p:spPr>
          <a:xfrm>
            <a:off x="1371600" y="5317274"/>
            <a:ext cx="3042152" cy="995210"/>
          </a:xfrm>
          <a:prstGeom prst="frame">
            <a:avLst/>
          </a:prstGeom>
          <a:solidFill>
            <a:srgbClr val="0DFF35"/>
          </a:solidFill>
          <a:ln>
            <a:solidFill>
              <a:srgbClr val="0DFF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tx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E45EA5A-400B-419B-8997-ACEADF462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949442">
            <a:off x="529034" y="5950128"/>
            <a:ext cx="1230582" cy="125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217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928688"/>
          </a:xfrm>
          <a:prstGeom prst="rect">
            <a:avLst/>
          </a:prstGeom>
          <a:solidFill>
            <a:srgbClr val="00B0F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/>
            <a:endParaRPr lang="en-US" sz="3200" b="1" dirty="0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1066800"/>
            <a:ext cx="9143999" cy="45719"/>
          </a:xfrm>
          <a:prstGeom prst="rect">
            <a:avLst/>
          </a:prstGeom>
          <a:gradFill rotWithShape="1">
            <a:gsLst>
              <a:gs pos="0">
                <a:srgbClr val="FF8080"/>
              </a:gs>
              <a:gs pos="50000">
                <a:srgbClr val="FFB3B3"/>
              </a:gs>
              <a:gs pos="100000">
                <a:srgbClr val="FFDADA"/>
              </a:gs>
            </a:gsLst>
            <a:lin ang="108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" name="AutoShape 2" descr="blob:https://web.whatsapp.com/212681b3-ff87-4aa7-88df-6d1f82d0983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MY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1981200"/>
            <a:ext cx="5005388" cy="3148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4239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92868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Produced By</a:t>
            </a:r>
          </a:p>
        </p:txBody>
      </p:sp>
      <p:sp>
        <p:nvSpPr>
          <p:cNvPr id="31747" name="Text Box 5"/>
          <p:cNvSpPr txBox="1">
            <a:spLocks noChangeArrowheads="1"/>
          </p:cNvSpPr>
          <p:nvPr/>
        </p:nvSpPr>
        <p:spPr bwMode="auto">
          <a:xfrm>
            <a:off x="0" y="1000125"/>
            <a:ext cx="9144000" cy="46038"/>
          </a:xfrm>
          <a:prstGeom prst="rect">
            <a:avLst/>
          </a:prstGeom>
          <a:gradFill rotWithShape="1">
            <a:gsLst>
              <a:gs pos="0">
                <a:srgbClr val="FF8080"/>
              </a:gs>
              <a:gs pos="50000">
                <a:srgbClr val="FFB3B3"/>
              </a:gs>
              <a:gs pos="100000">
                <a:srgbClr val="FFDADA"/>
              </a:gs>
            </a:gsLst>
            <a:lin ang="108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pic>
        <p:nvPicPr>
          <p:cNvPr id="2050" name="Picture 2" descr="C:\Users\User\Downloads\R&amp;D Logo_Final_compress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539" y="1556792"/>
            <a:ext cx="6006921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152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30000">
        <p14:gallery dir="l"/>
      </p:transition>
    </mc:Choice>
    <mc:Fallback xmlns="">
      <p:transition spd="slow" advClick="0" advTm="3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8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928688"/>
          </a:xfrm>
          <a:prstGeom prst="rect">
            <a:avLst/>
          </a:prstGeom>
          <a:solidFill>
            <a:srgbClr val="00B0F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1066800"/>
            <a:ext cx="9143999" cy="45719"/>
          </a:xfrm>
          <a:prstGeom prst="rect">
            <a:avLst/>
          </a:prstGeom>
          <a:gradFill rotWithShape="1">
            <a:gsLst>
              <a:gs pos="0">
                <a:srgbClr val="FF8080"/>
              </a:gs>
              <a:gs pos="50000">
                <a:srgbClr val="FFB3B3"/>
              </a:gs>
              <a:gs pos="100000">
                <a:srgbClr val="FFDADA"/>
              </a:gs>
            </a:gsLst>
            <a:lin ang="108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807715" y="1406127"/>
            <a:ext cx="72491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sz="2400" b="1" dirty="0">
                <a:solidFill>
                  <a:srgbClr val="0070C0"/>
                </a:solidFill>
                <a:latin typeface="Century" panose="02040604050505020304" pitchFamily="18" charset="0"/>
              </a:rPr>
              <a:t>How to upload video in YouTube using Computer?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47F5785-1371-4FB7-8E88-556341EB27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763" y="1997107"/>
            <a:ext cx="6622474" cy="4150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407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928688"/>
          </a:xfrm>
          <a:prstGeom prst="rect">
            <a:avLst/>
          </a:prstGeom>
          <a:solidFill>
            <a:srgbClr val="00B0F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/>
            <a:r>
              <a:rPr lang="en-US" sz="3200" b="1" dirty="0"/>
              <a:t>Using YouTube in Computer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1066800"/>
            <a:ext cx="9143999" cy="45719"/>
          </a:xfrm>
          <a:prstGeom prst="rect">
            <a:avLst/>
          </a:prstGeom>
          <a:gradFill rotWithShape="1">
            <a:gsLst>
              <a:gs pos="0">
                <a:srgbClr val="FF8080"/>
              </a:gs>
              <a:gs pos="50000">
                <a:srgbClr val="FFB3B3"/>
              </a:gs>
              <a:gs pos="100000">
                <a:srgbClr val="FFDADA"/>
              </a:gs>
            </a:gsLst>
            <a:lin ang="108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04800" y="2383273"/>
            <a:ext cx="278086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b="1" dirty="0"/>
              <a:t>Open Gmail account.</a:t>
            </a:r>
          </a:p>
          <a:p>
            <a:r>
              <a:rPr lang="en-MY" dirty="0"/>
              <a:t>You can use anyone’s Google Account to upload the Video. </a:t>
            </a:r>
          </a:p>
          <a:p>
            <a:endParaRPr lang="en-MY" dirty="0"/>
          </a:p>
          <a:p>
            <a:endParaRPr lang="en-MY" dirty="0"/>
          </a:p>
          <a:p>
            <a:endParaRPr lang="en-MY" dirty="0"/>
          </a:p>
          <a:p>
            <a:r>
              <a:rPr lang="en-US" b="1" dirty="0"/>
              <a:t>Tap Google apps.</a:t>
            </a:r>
            <a:r>
              <a:rPr lang="en-US" dirty="0"/>
              <a:t> It's at the top-right corner of the screen and then click You Tube icon.</a:t>
            </a:r>
            <a:endParaRPr lang="en-MY" dirty="0"/>
          </a:p>
        </p:txBody>
      </p:sp>
      <p:sp>
        <p:nvSpPr>
          <p:cNvPr id="8" name="TextBox 7"/>
          <p:cNvSpPr txBox="1"/>
          <p:nvPr/>
        </p:nvSpPr>
        <p:spPr>
          <a:xfrm>
            <a:off x="379755" y="1802859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3200" b="1" dirty="0">
                <a:solidFill>
                  <a:schemeClr val="tx2"/>
                </a:solidFill>
                <a:latin typeface="Lucida Handwriting" panose="03010101010101010101" pitchFamily="66" charset="0"/>
              </a:rPr>
              <a:t>STEP 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1835" y="3658388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3200" b="1" dirty="0">
                <a:solidFill>
                  <a:schemeClr val="tx2"/>
                </a:solidFill>
                <a:latin typeface="Lucida Handwriting" panose="03010101010101010101" pitchFamily="66" charset="0"/>
              </a:rPr>
              <a:t>STEP  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0A8FBD2-026A-45D0-8A2E-928A54AA69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8" b="13927"/>
          <a:stretch/>
        </p:blipFill>
        <p:spPr>
          <a:xfrm>
            <a:off x="3388845" y="2329968"/>
            <a:ext cx="5593229" cy="24210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812868">
            <a:off x="6400125" y="2778510"/>
            <a:ext cx="2075095" cy="2209036"/>
          </a:xfrm>
          <a:prstGeom prst="rect">
            <a:avLst/>
          </a:prstGeom>
        </p:spPr>
      </p:pic>
      <p:sp>
        <p:nvSpPr>
          <p:cNvPr id="13" name="Frame 12">
            <a:extLst>
              <a:ext uri="{FF2B5EF4-FFF2-40B4-BE49-F238E27FC236}">
                <a16:creationId xmlns:a16="http://schemas.microsoft.com/office/drawing/2014/main" id="{13DDC7DB-333F-46CB-9232-AD5470091CDC}"/>
              </a:ext>
            </a:extLst>
          </p:cNvPr>
          <p:cNvSpPr/>
          <p:nvPr/>
        </p:nvSpPr>
        <p:spPr>
          <a:xfrm>
            <a:off x="8077199" y="2590800"/>
            <a:ext cx="506447" cy="457199"/>
          </a:xfrm>
          <a:prstGeom prst="frame">
            <a:avLst/>
          </a:prstGeom>
          <a:solidFill>
            <a:srgbClr val="0DFF35"/>
          </a:solidFill>
          <a:ln>
            <a:solidFill>
              <a:srgbClr val="0DFF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978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928688"/>
          </a:xfrm>
          <a:prstGeom prst="rect">
            <a:avLst/>
          </a:prstGeom>
          <a:solidFill>
            <a:srgbClr val="00B0F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/>
            <a:r>
              <a:rPr lang="en-US" sz="3200" b="1" dirty="0"/>
              <a:t>Using YouTube in Computer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1066800"/>
            <a:ext cx="9143999" cy="45719"/>
          </a:xfrm>
          <a:prstGeom prst="rect">
            <a:avLst/>
          </a:prstGeom>
          <a:gradFill rotWithShape="1">
            <a:gsLst>
              <a:gs pos="0">
                <a:srgbClr val="FF8080"/>
              </a:gs>
              <a:gs pos="50000">
                <a:srgbClr val="FFB3B3"/>
              </a:gs>
              <a:gs pos="100000">
                <a:srgbClr val="FFDADA"/>
              </a:gs>
            </a:gsLst>
            <a:lin ang="108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71251" y="2743201"/>
            <a:ext cx="2590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b="1" dirty="0"/>
              <a:t>Tap the Video Icon</a:t>
            </a:r>
          </a:p>
          <a:p>
            <a:pPr fontAlgn="base"/>
            <a:r>
              <a:rPr lang="en-US" dirty="0"/>
              <a:t> It's on the right side of the bar that runs along the top of the screen.</a:t>
            </a:r>
          </a:p>
          <a:p>
            <a:pPr fontAlgn="base"/>
            <a:endParaRPr lang="en-US" dirty="0"/>
          </a:p>
          <a:p>
            <a:pPr fontAlgn="base"/>
            <a:r>
              <a:rPr lang="en-US" dirty="0"/>
              <a:t>Then tap Upload Video.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828800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3200" b="1" dirty="0">
                <a:solidFill>
                  <a:schemeClr val="tx2"/>
                </a:solidFill>
                <a:latin typeface="Lucida Handwriting" panose="03010101010101010101" pitchFamily="66" charset="0"/>
              </a:rPr>
              <a:t>STEP  3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C24AFE-48E4-4CF8-8739-AFA5EB7E66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923" y="2189725"/>
            <a:ext cx="6080477" cy="281249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51371">
            <a:off x="6944746" y="2164496"/>
            <a:ext cx="1014662" cy="1168696"/>
          </a:xfrm>
          <a:prstGeom prst="rect">
            <a:avLst/>
          </a:prstGeom>
        </p:spPr>
      </p:pic>
      <p:sp>
        <p:nvSpPr>
          <p:cNvPr id="10" name="Frame 9">
            <a:extLst>
              <a:ext uri="{FF2B5EF4-FFF2-40B4-BE49-F238E27FC236}">
                <a16:creationId xmlns:a16="http://schemas.microsoft.com/office/drawing/2014/main" id="{47681BF0-5A35-46D7-AF77-9F239D9F93B0}"/>
              </a:ext>
            </a:extLst>
          </p:cNvPr>
          <p:cNvSpPr/>
          <p:nvPr/>
        </p:nvSpPr>
        <p:spPr>
          <a:xfrm>
            <a:off x="7772400" y="2194469"/>
            <a:ext cx="280804" cy="219106"/>
          </a:xfrm>
          <a:prstGeom prst="frame">
            <a:avLst/>
          </a:prstGeom>
          <a:solidFill>
            <a:srgbClr val="0DFF35"/>
          </a:solidFill>
          <a:ln>
            <a:solidFill>
              <a:srgbClr val="0DFF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830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928688"/>
          </a:xfrm>
          <a:prstGeom prst="rect">
            <a:avLst/>
          </a:prstGeom>
          <a:solidFill>
            <a:srgbClr val="00B0F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/>
            <a:r>
              <a:rPr lang="en-US" sz="3200" b="1" dirty="0"/>
              <a:t>Using YouTube in Computer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1066800"/>
            <a:ext cx="9143999" cy="45719"/>
          </a:xfrm>
          <a:prstGeom prst="rect">
            <a:avLst/>
          </a:prstGeom>
          <a:gradFill rotWithShape="1">
            <a:gsLst>
              <a:gs pos="0">
                <a:srgbClr val="FF8080"/>
              </a:gs>
              <a:gs pos="50000">
                <a:srgbClr val="FFB3B3"/>
              </a:gs>
              <a:gs pos="100000">
                <a:srgbClr val="FFDADA"/>
              </a:gs>
            </a:gsLst>
            <a:lin ang="108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44642" y="3615690"/>
            <a:ext cx="312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b="1" dirty="0"/>
              <a:t>Select files.</a:t>
            </a:r>
            <a:r>
              <a:rPr lang="en-US" dirty="0"/>
              <a:t> </a:t>
            </a:r>
          </a:p>
          <a:p>
            <a:pPr fontAlgn="base"/>
            <a:r>
              <a:rPr lang="en-US" dirty="0"/>
              <a:t>Select the video from your laptop. Make sure the video saved as School Name.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7979" y="2657535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3200" b="1" dirty="0">
                <a:solidFill>
                  <a:schemeClr val="tx2"/>
                </a:solidFill>
                <a:latin typeface="Lucida Handwriting" panose="03010101010101010101" pitchFamily="66" charset="0"/>
              </a:rPr>
              <a:t>STEP  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B26D16-2103-432C-A1A6-B07F0B4786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29" t="14835" r="8242" b="10440"/>
          <a:stretch/>
        </p:blipFill>
        <p:spPr>
          <a:xfrm>
            <a:off x="3695700" y="1705928"/>
            <a:ext cx="4953000" cy="3886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92413">
            <a:off x="3954306" y="4608847"/>
            <a:ext cx="1585966" cy="176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26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928688"/>
          </a:xfrm>
          <a:prstGeom prst="rect">
            <a:avLst/>
          </a:prstGeom>
          <a:solidFill>
            <a:srgbClr val="00B0F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/>
            <a:r>
              <a:rPr lang="en-US" sz="3200" b="1" dirty="0"/>
              <a:t>Using YouTube in Computer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1066800"/>
            <a:ext cx="9143999" cy="45719"/>
          </a:xfrm>
          <a:prstGeom prst="rect">
            <a:avLst/>
          </a:prstGeom>
          <a:gradFill rotWithShape="1">
            <a:gsLst>
              <a:gs pos="0">
                <a:srgbClr val="FF8080"/>
              </a:gs>
              <a:gs pos="50000">
                <a:srgbClr val="FFB3B3"/>
              </a:gs>
              <a:gs pos="100000">
                <a:srgbClr val="FFDADA"/>
              </a:gs>
            </a:gsLst>
            <a:lin ang="108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04800" y="2910364"/>
            <a:ext cx="3276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b="1" dirty="0"/>
              <a:t>Type the title.</a:t>
            </a:r>
            <a:r>
              <a:rPr lang="en-US" dirty="0"/>
              <a:t>  </a:t>
            </a:r>
          </a:p>
          <a:p>
            <a:pPr algn="just" fontAlgn="base"/>
            <a:endParaRPr lang="en-US" dirty="0"/>
          </a:p>
          <a:p>
            <a:pPr fontAlgn="base"/>
            <a:r>
              <a:rPr lang="en-US" dirty="0"/>
              <a:t>Title must be your </a:t>
            </a:r>
            <a:r>
              <a:rPr lang="en-US" b="1" dirty="0">
                <a:solidFill>
                  <a:srgbClr val="FF0000"/>
                </a:solidFill>
              </a:rPr>
              <a:t>ZLSF2022_school name. </a:t>
            </a:r>
          </a:p>
          <a:p>
            <a:pPr fontAlgn="base"/>
            <a:endParaRPr lang="en-US" dirty="0"/>
          </a:p>
          <a:p>
            <a:pPr fontAlgn="base"/>
            <a:r>
              <a:rPr lang="en-US" b="1" dirty="0"/>
              <a:t>Enter a description (optional).</a:t>
            </a:r>
            <a:r>
              <a:rPr lang="en-US" dirty="0"/>
              <a:t> </a:t>
            </a:r>
          </a:p>
          <a:p>
            <a:pPr fontAlgn="base"/>
            <a:r>
              <a:rPr lang="en-US" dirty="0"/>
              <a:t>Info in the description will appear below your video while viewing. You can use this space to add some unique information about the video, the creator, or project. </a:t>
            </a:r>
          </a:p>
          <a:p>
            <a:pPr fontAlgn="base"/>
            <a:endParaRPr lang="en-US" dirty="0"/>
          </a:p>
          <a:p>
            <a:pPr fontAlgn="base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76726" y="2117695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3200" b="1" dirty="0">
                <a:solidFill>
                  <a:schemeClr val="tx2"/>
                </a:solidFill>
                <a:latin typeface="Lucida Handwriting" panose="03010101010101010101" pitchFamily="66" charset="0"/>
              </a:rPr>
              <a:t>STEP 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3294F2-3D77-47E2-ABB3-2D8A3D812F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946" y="2377090"/>
            <a:ext cx="5316705" cy="30598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02070">
            <a:off x="6413592" y="4356680"/>
            <a:ext cx="2021538" cy="1168696"/>
          </a:xfrm>
          <a:prstGeom prst="rect">
            <a:avLst/>
          </a:prstGeom>
        </p:spPr>
      </p:pic>
      <p:sp>
        <p:nvSpPr>
          <p:cNvPr id="5" name="Frame 4">
            <a:extLst>
              <a:ext uri="{FF2B5EF4-FFF2-40B4-BE49-F238E27FC236}">
                <a16:creationId xmlns:a16="http://schemas.microsoft.com/office/drawing/2014/main" id="{D4937C1A-FCB6-46D5-BBB5-93422F8D9B5E}"/>
              </a:ext>
            </a:extLst>
          </p:cNvPr>
          <p:cNvSpPr/>
          <p:nvPr/>
        </p:nvSpPr>
        <p:spPr>
          <a:xfrm>
            <a:off x="3810000" y="3352800"/>
            <a:ext cx="1195807" cy="511019"/>
          </a:xfrm>
          <a:prstGeom prst="frame">
            <a:avLst/>
          </a:prstGeom>
          <a:solidFill>
            <a:srgbClr val="0DFF35"/>
          </a:solidFill>
          <a:ln>
            <a:solidFill>
              <a:srgbClr val="0DFF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tx1"/>
              </a:solidFill>
            </a:endParaRPr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5F10A246-1999-4A72-8B41-92EE8045FE56}"/>
              </a:ext>
            </a:extLst>
          </p:cNvPr>
          <p:cNvSpPr/>
          <p:nvPr/>
        </p:nvSpPr>
        <p:spPr>
          <a:xfrm>
            <a:off x="8415337" y="5108816"/>
            <a:ext cx="457200" cy="304801"/>
          </a:xfrm>
          <a:prstGeom prst="frame">
            <a:avLst/>
          </a:prstGeom>
          <a:solidFill>
            <a:srgbClr val="0DFF35"/>
          </a:solidFill>
          <a:ln>
            <a:solidFill>
              <a:srgbClr val="0DFF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827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928688"/>
          </a:xfrm>
          <a:prstGeom prst="rect">
            <a:avLst/>
          </a:prstGeom>
          <a:solidFill>
            <a:srgbClr val="00B0F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/>
            <a:r>
              <a:rPr lang="en-US" sz="3200" b="1" dirty="0"/>
              <a:t>Using YouTube in Computer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1066800"/>
            <a:ext cx="9143999" cy="45719"/>
          </a:xfrm>
          <a:prstGeom prst="rect">
            <a:avLst/>
          </a:prstGeom>
          <a:gradFill rotWithShape="1">
            <a:gsLst>
              <a:gs pos="0">
                <a:srgbClr val="FF8080"/>
              </a:gs>
              <a:gs pos="50000">
                <a:srgbClr val="FFB3B3"/>
              </a:gs>
              <a:gs pos="100000">
                <a:srgbClr val="FFDADA"/>
              </a:gs>
            </a:gsLst>
            <a:lin ang="108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65290" y="3133395"/>
            <a:ext cx="27541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dirty="0"/>
              <a:t>Tap Yes, it’s made for kids and click next.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6611" y="2280019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3200" b="1" dirty="0">
                <a:solidFill>
                  <a:schemeClr val="tx2"/>
                </a:solidFill>
                <a:latin typeface="Lucida Handwriting" panose="03010101010101010101" pitchFamily="66" charset="0"/>
              </a:rPr>
              <a:t>STEP  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3611AE-91A1-4B99-A5C5-57BF23E340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726" y="2497874"/>
            <a:ext cx="6074151" cy="341631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F0BE660-DC7A-470A-8098-8AC8CAD89A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949442">
            <a:off x="2367434" y="4066661"/>
            <a:ext cx="1230582" cy="125841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98C04EE-A6E2-4127-9018-13812F6C34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983512" flipH="1">
            <a:off x="7920015" y="4543348"/>
            <a:ext cx="1052889" cy="1168696"/>
          </a:xfrm>
          <a:prstGeom prst="rect">
            <a:avLst/>
          </a:prstGeom>
        </p:spPr>
      </p:pic>
      <p:sp>
        <p:nvSpPr>
          <p:cNvPr id="17" name="Frame 16">
            <a:extLst>
              <a:ext uri="{FF2B5EF4-FFF2-40B4-BE49-F238E27FC236}">
                <a16:creationId xmlns:a16="http://schemas.microsoft.com/office/drawing/2014/main" id="{020043F3-E28C-4C97-A316-9C5A6A86CE76}"/>
              </a:ext>
            </a:extLst>
          </p:cNvPr>
          <p:cNvSpPr/>
          <p:nvPr/>
        </p:nvSpPr>
        <p:spPr>
          <a:xfrm>
            <a:off x="3279565" y="3853604"/>
            <a:ext cx="1292435" cy="352429"/>
          </a:xfrm>
          <a:prstGeom prst="frame">
            <a:avLst/>
          </a:prstGeom>
          <a:solidFill>
            <a:srgbClr val="0DFF35"/>
          </a:solidFill>
          <a:ln>
            <a:solidFill>
              <a:srgbClr val="0DFF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tx1"/>
              </a:solidFill>
            </a:endParaRPr>
          </a:p>
        </p:txBody>
      </p:sp>
      <p:sp>
        <p:nvSpPr>
          <p:cNvPr id="19" name="Frame 18">
            <a:extLst>
              <a:ext uri="{FF2B5EF4-FFF2-40B4-BE49-F238E27FC236}">
                <a16:creationId xmlns:a16="http://schemas.microsoft.com/office/drawing/2014/main" id="{26AD0F69-AC6D-404A-ABAE-AFDCD6EEDBD6}"/>
              </a:ext>
            </a:extLst>
          </p:cNvPr>
          <p:cNvSpPr/>
          <p:nvPr/>
        </p:nvSpPr>
        <p:spPr>
          <a:xfrm>
            <a:off x="8534400" y="5538136"/>
            <a:ext cx="522477" cy="317300"/>
          </a:xfrm>
          <a:prstGeom prst="frame">
            <a:avLst/>
          </a:prstGeom>
          <a:solidFill>
            <a:srgbClr val="0DFF35"/>
          </a:solidFill>
          <a:ln>
            <a:solidFill>
              <a:srgbClr val="0DFF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625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928688"/>
          </a:xfrm>
          <a:prstGeom prst="rect">
            <a:avLst/>
          </a:prstGeom>
          <a:solidFill>
            <a:srgbClr val="00B0F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/>
            <a:r>
              <a:rPr lang="en-US" sz="3200" b="1" dirty="0"/>
              <a:t>Using YouTube in Computer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1066800"/>
            <a:ext cx="9143999" cy="45719"/>
          </a:xfrm>
          <a:prstGeom prst="rect">
            <a:avLst/>
          </a:prstGeom>
          <a:gradFill rotWithShape="1">
            <a:gsLst>
              <a:gs pos="0">
                <a:srgbClr val="FF8080"/>
              </a:gs>
              <a:gs pos="50000">
                <a:srgbClr val="FFB3B3"/>
              </a:gs>
              <a:gs pos="100000">
                <a:srgbClr val="FFDADA"/>
              </a:gs>
            </a:gsLst>
            <a:lin ang="108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38115" y="2574636"/>
            <a:ext cx="243104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b="1" dirty="0"/>
              <a:t>Choose Save or Publish</a:t>
            </a:r>
            <a:endParaRPr lang="en-US" dirty="0"/>
          </a:p>
          <a:p>
            <a:pPr fontAlgn="base"/>
            <a:endParaRPr lang="en-US" b="1" dirty="0"/>
          </a:p>
          <a:p>
            <a:pPr fontAlgn="base"/>
            <a:r>
              <a:rPr lang="en-US" b="1" dirty="0"/>
              <a:t>Please select ‘</a:t>
            </a:r>
            <a:r>
              <a:rPr lang="en-US" b="1" dirty="0">
                <a:solidFill>
                  <a:srgbClr val="FF0000"/>
                </a:solidFill>
              </a:rPr>
              <a:t>Unlisted</a:t>
            </a:r>
            <a:r>
              <a:rPr lang="en-US" b="1" dirty="0"/>
              <a:t>’ option:</a:t>
            </a:r>
            <a:r>
              <a:rPr lang="en-US" dirty="0"/>
              <a:t> </a:t>
            </a:r>
          </a:p>
          <a:p>
            <a:pPr fontAlgn="base"/>
            <a:r>
              <a:rPr lang="en-US" dirty="0"/>
              <a:t>This makes your video unsearchable by others. So that no one can copy your concept.</a:t>
            </a:r>
          </a:p>
          <a:p>
            <a:pPr fontAlgn="base"/>
            <a:endParaRPr lang="en-US" dirty="0"/>
          </a:p>
          <a:p>
            <a:pPr fontAlgn="base"/>
            <a:endParaRPr lang="en-US" dirty="0"/>
          </a:p>
          <a:p>
            <a:pPr fontAlgn="base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28590" y="1876720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3200" b="1" dirty="0">
                <a:solidFill>
                  <a:schemeClr val="tx2"/>
                </a:solidFill>
                <a:latin typeface="Lucida Handwriting" panose="03010101010101010101" pitchFamily="66" charset="0"/>
              </a:rPr>
              <a:t>STEP  7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01121BD-9D76-418E-B7DF-C3BC2E201A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434" y="2088084"/>
            <a:ext cx="6400800" cy="356264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983512" flipH="1">
            <a:off x="2568782" y="2501520"/>
            <a:ext cx="1052889" cy="116869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949442">
            <a:off x="2329929" y="4496422"/>
            <a:ext cx="1230582" cy="125841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C50F1B4-3EBD-4EE7-B8F0-8CC177B7A7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983512" flipH="1">
            <a:off x="7855012" y="4321527"/>
            <a:ext cx="1052889" cy="1168696"/>
          </a:xfrm>
          <a:prstGeom prst="rect">
            <a:avLst/>
          </a:prstGeom>
        </p:spPr>
      </p:pic>
      <p:sp>
        <p:nvSpPr>
          <p:cNvPr id="16" name="Frame 15">
            <a:extLst>
              <a:ext uri="{FF2B5EF4-FFF2-40B4-BE49-F238E27FC236}">
                <a16:creationId xmlns:a16="http://schemas.microsoft.com/office/drawing/2014/main" id="{465F9E8E-D040-4B62-B282-A1431689E803}"/>
              </a:ext>
            </a:extLst>
          </p:cNvPr>
          <p:cNvSpPr/>
          <p:nvPr/>
        </p:nvSpPr>
        <p:spPr>
          <a:xfrm>
            <a:off x="3246982" y="4283365"/>
            <a:ext cx="1082045" cy="352429"/>
          </a:xfrm>
          <a:prstGeom prst="frame">
            <a:avLst/>
          </a:prstGeom>
          <a:solidFill>
            <a:srgbClr val="0DFF35"/>
          </a:solidFill>
          <a:ln>
            <a:solidFill>
              <a:srgbClr val="0DFF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tx1"/>
              </a:solidFill>
            </a:endParaRPr>
          </a:p>
        </p:txBody>
      </p:sp>
      <p:sp>
        <p:nvSpPr>
          <p:cNvPr id="18" name="Frame 17">
            <a:extLst>
              <a:ext uri="{FF2B5EF4-FFF2-40B4-BE49-F238E27FC236}">
                <a16:creationId xmlns:a16="http://schemas.microsoft.com/office/drawing/2014/main" id="{C37932B5-1233-4FA4-90E1-31918358C8B7}"/>
              </a:ext>
            </a:extLst>
          </p:cNvPr>
          <p:cNvSpPr/>
          <p:nvPr/>
        </p:nvSpPr>
        <p:spPr>
          <a:xfrm>
            <a:off x="3092023" y="3524698"/>
            <a:ext cx="1082045" cy="352429"/>
          </a:xfrm>
          <a:prstGeom prst="frame">
            <a:avLst/>
          </a:prstGeom>
          <a:solidFill>
            <a:srgbClr val="0DFF35"/>
          </a:solidFill>
          <a:ln>
            <a:solidFill>
              <a:srgbClr val="0DFF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tx1"/>
              </a:solidFill>
            </a:endParaRPr>
          </a:p>
        </p:txBody>
      </p:sp>
      <p:sp>
        <p:nvSpPr>
          <p:cNvPr id="20" name="Frame 19">
            <a:extLst>
              <a:ext uri="{FF2B5EF4-FFF2-40B4-BE49-F238E27FC236}">
                <a16:creationId xmlns:a16="http://schemas.microsoft.com/office/drawing/2014/main" id="{B7CD4393-A510-4BAE-BD18-56957DB51187}"/>
              </a:ext>
            </a:extLst>
          </p:cNvPr>
          <p:cNvSpPr/>
          <p:nvPr/>
        </p:nvSpPr>
        <p:spPr>
          <a:xfrm>
            <a:off x="8534400" y="5334000"/>
            <a:ext cx="539834" cy="281984"/>
          </a:xfrm>
          <a:prstGeom prst="frame">
            <a:avLst/>
          </a:prstGeom>
          <a:solidFill>
            <a:srgbClr val="0DFF35"/>
          </a:solidFill>
          <a:ln>
            <a:solidFill>
              <a:srgbClr val="0DFF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285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928688"/>
          </a:xfrm>
          <a:prstGeom prst="rect">
            <a:avLst/>
          </a:prstGeom>
          <a:solidFill>
            <a:srgbClr val="00B0F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/>
            <a:r>
              <a:rPr lang="en-US" sz="3200" b="1" dirty="0"/>
              <a:t>Using YouTube in Computer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1066800"/>
            <a:ext cx="9143999" cy="45719"/>
          </a:xfrm>
          <a:prstGeom prst="rect">
            <a:avLst/>
          </a:prstGeom>
          <a:gradFill rotWithShape="1">
            <a:gsLst>
              <a:gs pos="0">
                <a:srgbClr val="FF8080"/>
              </a:gs>
              <a:gs pos="50000">
                <a:srgbClr val="FFB3B3"/>
              </a:gs>
              <a:gs pos="100000">
                <a:srgbClr val="FFDADA"/>
              </a:gs>
            </a:gsLst>
            <a:lin ang="108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8FEBE6-314C-4242-B234-D1585FE32D49}"/>
              </a:ext>
            </a:extLst>
          </p:cNvPr>
          <p:cNvSpPr txBox="1"/>
          <p:nvPr/>
        </p:nvSpPr>
        <p:spPr>
          <a:xfrm>
            <a:off x="301252" y="2387025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3200" b="1" dirty="0">
                <a:solidFill>
                  <a:schemeClr val="tx2"/>
                </a:solidFill>
                <a:latin typeface="Lucida Handwriting" panose="03010101010101010101" pitchFamily="66" charset="0"/>
              </a:rPr>
              <a:t>STEP  8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FAA1306-2D2D-4A32-BE68-8AC11C9CE2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081" y="1471006"/>
            <a:ext cx="4867954" cy="4334480"/>
          </a:xfrm>
          <a:prstGeom prst="rect">
            <a:avLst/>
          </a:prstGeom>
        </p:spPr>
      </p:pic>
      <p:sp>
        <p:nvSpPr>
          <p:cNvPr id="10" name="Frame 9"/>
          <p:cNvSpPr/>
          <p:nvPr/>
        </p:nvSpPr>
        <p:spPr>
          <a:xfrm>
            <a:off x="7924800" y="4800600"/>
            <a:ext cx="624845" cy="381000"/>
          </a:xfrm>
          <a:prstGeom prst="frame">
            <a:avLst/>
          </a:prstGeom>
          <a:solidFill>
            <a:srgbClr val="0DFF35"/>
          </a:solidFill>
          <a:ln>
            <a:solidFill>
              <a:srgbClr val="0DFF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tx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AFC9015-EBC7-4921-8B29-20A1DC09E0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983512" flipH="1">
            <a:off x="7293281" y="3781638"/>
            <a:ext cx="1052889" cy="116869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64CB674-1E38-4A18-8E16-12E492B501B4}"/>
              </a:ext>
            </a:extLst>
          </p:cNvPr>
          <p:cNvSpPr txBox="1"/>
          <p:nvPr/>
        </p:nvSpPr>
        <p:spPr>
          <a:xfrm>
            <a:off x="286965" y="2971800"/>
            <a:ext cx="243104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b="1" dirty="0"/>
              <a:t>Copy the link.</a:t>
            </a:r>
          </a:p>
          <a:p>
            <a:pPr fontAlgn="base"/>
            <a:endParaRPr lang="en-US" b="1" dirty="0"/>
          </a:p>
          <a:p>
            <a:pPr fontAlgn="base"/>
            <a:r>
              <a:rPr lang="en-US" dirty="0"/>
              <a:t>The video is now published in your You Tube Channel. You can copy the link.</a:t>
            </a:r>
          </a:p>
          <a:p>
            <a:pPr fontAlgn="base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944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1679</TotalTime>
  <Words>300</Words>
  <Application>Microsoft Office PowerPoint</Application>
  <PresentationFormat>On-screen Show (4:3)</PresentationFormat>
  <Paragraphs>54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Century</vt:lpstr>
      <vt:lpstr>Lucida Handwriting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Science Fair</dc:creator>
  <cp:lastModifiedBy>Association of Science Technology and Innovation ASTI</cp:lastModifiedBy>
  <cp:revision>154</cp:revision>
  <dcterms:created xsi:type="dcterms:W3CDTF">2013-11-21T04:11:02Z</dcterms:created>
  <dcterms:modified xsi:type="dcterms:W3CDTF">2022-04-13T01:04:09Z</dcterms:modified>
</cp:coreProperties>
</file>